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895A8-65DA-D932-3B71-3CB6BE30F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1F8B22-B62D-9EE5-1156-5AB7E68B6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7BFE8-9720-EDAA-8699-66DFDB63F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13AA4-0BAB-EFBF-BE82-8EAAFE2D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403FF-5E51-1961-F539-E12C0068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98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0C9DA-A322-FF24-8060-2A1DB030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859D05-3168-AE75-A874-0AFA16962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D55D5-C2A2-1D26-2CD0-223F2FC9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A2454-AF34-98F2-F1C1-7AB6565FD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B4DDB7-FAD4-05DB-48CF-B3ED46F1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2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9802C1-DE1E-8AA9-681C-C245133AE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6890CB-ADD6-D249-F088-86CA7061D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426B3-5FFB-72C6-5A27-CE185ED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C3F03-5AC7-67EA-DC25-DC6DB474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54D0A-7CE8-18B6-2561-57A8D2DF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94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09CC4-5FD5-13C2-5FBF-B4A6FD49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CB5B1-55F0-2A61-9404-5EA92B79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79099-C3A4-A15D-9A30-1E1B7707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1277B-DB39-1AD6-AC23-B8B82217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739DB3-2A42-4FFC-9154-D55AA39D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5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BCDD3-0206-833F-9C3E-503190A7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481D0-7876-A2DD-A878-F2DDA90EE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6B769-192E-7E81-5FBB-68DDBDC3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1FEB2-219B-8EA8-A829-36247DCD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5D1D1-3C1F-4E18-A6E3-FB5E1AB1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22679-4981-BD3F-B88E-E0DF4A4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6220B-2DC2-560B-51FC-175CD6F22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046542-CD90-5FEB-27BB-C5720D269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103BC0-B5B8-B9F8-0175-BEA3FCAC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A1C6F-7926-C421-CDDF-7A85F694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2EAE71-8D43-94F4-0E2E-8CAE752A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1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0073A-72F5-A1EA-3534-A890E848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1EBB55-9813-DBE1-4853-400CC08F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32121B-7D1A-3987-1B5C-A0E5D431B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AF951-7FB0-C390-F58B-2D10F53E7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35DAFB-6CF0-836C-2398-5A1BDD8E5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06FCE3-56D3-2007-322B-C2DC8788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B16CFB-F2F4-AA77-62E4-A6668CFC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51C269-A195-6732-558C-C23D7B41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42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F3021-6731-20C6-DA49-29223F23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EB409E-958B-8F08-F82A-28BE3291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50C91B-F884-1EBB-0120-CB0A1C9E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AFE3EE-AE16-EDA5-6D1A-81B9B51D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5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BF6150-43C8-6A94-F089-F8680CA6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AF961-637E-841A-07BD-F555CF5A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B1C6C-2848-FDA8-1787-D3F0EB5A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D8CB6-EF97-12D0-0C94-B1AF76F2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5B1C2-A71C-88B4-D07B-FDB6A3BB8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B88E63-965D-2FF7-E0CD-F7A969834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FFF856-749F-010D-CD83-0885201A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9086F-A416-7B29-54CC-BAB091E2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39B0E0-4C5C-7111-9185-1960367B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01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CE591-959C-2882-9849-2C930481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3B0008-BBE8-4791-5EB1-C5D85FFB17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EDC768-DCC1-1AA7-4D23-3433D14E2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2A89E2-8AB5-1B40-DEFE-1C27CE6B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F68075-A605-F51A-67D4-E692D184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14CFBC-CCF8-A921-CBFC-43C7D462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6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16B16C-2682-9CD7-80A6-3EA2CD052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522743-2EBC-DD54-BBD9-81A5F02F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0D726-A1D4-C874-C2AD-566AB9E35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82F02-F054-4A8C-8777-8EDC45A9697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BB9BB-11C1-B06C-833F-B8A32784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9353A-D4BB-48F6-04B2-8232FA42E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2D71E-5D15-4E27-9B8E-EED084ACD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86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,123,681 Musical Instrument Images, Stock Photos &amp; Vectors | Shutterstock">
            <a:extLst>
              <a:ext uri="{FF2B5EF4-FFF2-40B4-BE49-F238E27FC236}">
                <a16:creationId xmlns:a16="http://schemas.microsoft.com/office/drawing/2014/main" id="{3E9ADC06-EC3E-EB55-A9A5-0CEC7DA9D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7"/>
          <a:stretch/>
        </p:blipFill>
        <p:spPr bwMode="auto">
          <a:xfrm>
            <a:off x="9211637" y="2741453"/>
            <a:ext cx="2476500" cy="246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32653-7C7D-F2EA-37E3-2F9F71096A38}"/>
              </a:ext>
            </a:extLst>
          </p:cNvPr>
          <p:cNvSpPr txBox="1"/>
          <p:nvPr/>
        </p:nvSpPr>
        <p:spPr>
          <a:xfrm>
            <a:off x="612397" y="578840"/>
            <a:ext cx="886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Audio Recognition using Mel Spectrograms and Convolution Neural Networks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87293-DA97-DDE7-8066-5D7C8FCE059E}"/>
              </a:ext>
            </a:extLst>
          </p:cNvPr>
          <p:cNvSpPr txBox="1"/>
          <p:nvPr/>
        </p:nvSpPr>
        <p:spPr>
          <a:xfrm>
            <a:off x="612397" y="335560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참고논문</a:t>
            </a:r>
            <a:r>
              <a:rPr lang="en-US" altLang="ko-KR" sz="1600"/>
              <a:t>: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B1DB2-C32F-FBE4-E853-29B6D469B3CE}"/>
              </a:ext>
            </a:extLst>
          </p:cNvPr>
          <p:cNvSpPr txBox="1"/>
          <p:nvPr/>
        </p:nvSpPr>
        <p:spPr>
          <a:xfrm>
            <a:off x="3196205" y="2449065"/>
            <a:ext cx="5125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AI</a:t>
            </a:r>
            <a:r>
              <a:rPr lang="ko-KR" altLang="en-US" sz="32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는 연주되는 악기를 구별하는가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2D117-C437-5D50-FCD3-4259465666E1}"/>
              </a:ext>
            </a:extLst>
          </p:cNvPr>
          <p:cNvSpPr txBox="1"/>
          <p:nvPr/>
        </p:nvSpPr>
        <p:spPr>
          <a:xfrm>
            <a:off x="4762980" y="48402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2023.02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E5075-7CA3-B268-BC77-3DD0561AB0EB}"/>
              </a:ext>
            </a:extLst>
          </p:cNvPr>
          <p:cNvSpPr txBox="1"/>
          <p:nvPr/>
        </p:nvSpPr>
        <p:spPr>
          <a:xfrm>
            <a:off x="3747912" y="5326792"/>
            <a:ext cx="328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AH-Software </a:t>
            </a:r>
            <a:r>
              <a:rPr lang="ko-KR" altLang="en-US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신입사원</a:t>
            </a:r>
            <a:r>
              <a:rPr lang="ko-KR" altLang="en-US"/>
              <a:t> 박찬욱</a:t>
            </a:r>
          </a:p>
        </p:txBody>
      </p:sp>
    </p:spTree>
    <p:extLst>
      <p:ext uri="{BB962C8B-B14F-4D97-AF65-F5344CB8AC3E}">
        <p14:creationId xmlns:p14="http://schemas.microsoft.com/office/powerpoint/2010/main" val="271026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0FD03-9FB0-2058-CDDB-04692DAA7686}"/>
              </a:ext>
            </a:extLst>
          </p:cNvPr>
          <p:cNvSpPr txBox="1"/>
          <p:nvPr/>
        </p:nvSpPr>
        <p:spPr>
          <a:xfrm>
            <a:off x="535709" y="33251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코딩 과정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2DBE7-F280-F3E7-8B35-A98309B72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661"/>
          <a:stretch/>
        </p:blipFill>
        <p:spPr>
          <a:xfrm>
            <a:off x="655782" y="1318670"/>
            <a:ext cx="2832909" cy="3108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4062F-B903-9014-E8D8-F86FD1BD1B3C}"/>
              </a:ext>
            </a:extLst>
          </p:cNvPr>
          <p:cNvSpPr txBox="1"/>
          <p:nvPr/>
        </p:nvSpPr>
        <p:spPr>
          <a:xfrm>
            <a:off x="535709" y="481458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악기명과 파일 경로를 가져온다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AFDB1E-89A5-7683-FC40-C51A0302C93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26" y="1142017"/>
            <a:ext cx="3857625" cy="276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06E054-4ABD-D9B5-2A02-223C3C0C78AA}"/>
              </a:ext>
            </a:extLst>
          </p:cNvPr>
          <p:cNvSpPr txBox="1"/>
          <p:nvPr/>
        </p:nvSpPr>
        <p:spPr>
          <a:xfrm>
            <a:off x="5365416" y="4049735"/>
            <a:ext cx="4325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각각 파일에 대한 </a:t>
            </a:r>
            <a:r>
              <a:rPr lang="en-US" altLang="ko-KR"/>
              <a:t>Mel-spectrum</a:t>
            </a:r>
            <a:r>
              <a:rPr lang="ko-KR" altLang="en-US"/>
              <a:t>을 생성</a:t>
            </a:r>
            <a:r>
              <a:rPr lang="en-US" altLang="ko-KR"/>
              <a:t>.</a:t>
            </a:r>
          </a:p>
          <a:p>
            <a:r>
              <a:rPr lang="ko-KR" altLang="en-US"/>
              <a:t>이를 </a:t>
            </a:r>
            <a:r>
              <a:rPr lang="en-US" altLang="ko-KR"/>
              <a:t>data</a:t>
            </a:r>
            <a:r>
              <a:rPr lang="ko-KR" altLang="en-US"/>
              <a:t>로 만든다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*data.shape = </a:t>
            </a:r>
            <a:r>
              <a:rPr lang="en-US" altLang="ko-KR" b="0" i="0">
                <a:solidFill>
                  <a:srgbClr val="21212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(6705, 128, 130, 1)</a:t>
            </a:r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14EC3-AE13-ECA7-175F-EBF7F6A4BFA1}"/>
              </a:ext>
            </a:extLst>
          </p:cNvPr>
          <p:cNvSpPr txBox="1"/>
          <p:nvPr/>
        </p:nvSpPr>
        <p:spPr>
          <a:xfrm>
            <a:off x="5441591" y="5375964"/>
            <a:ext cx="3329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target</a:t>
            </a:r>
            <a:r>
              <a:rPr lang="ko-KR" altLang="en-US"/>
              <a:t>은 악기명으로 설정한다</a:t>
            </a:r>
            <a:r>
              <a:rPr lang="en-US" altLang="ko-KR"/>
              <a:t>.</a:t>
            </a:r>
          </a:p>
          <a:p>
            <a:r>
              <a:rPr lang="en-US" altLang="ko-KR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*target.shape = (6705,)</a:t>
            </a:r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E932CE-0633-65E4-09FA-254AD412B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339" y="2992388"/>
            <a:ext cx="754952" cy="683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75C06-9E3D-6BB8-4C9F-006128FCA0DA}"/>
              </a:ext>
            </a:extLst>
          </p:cNvPr>
          <p:cNvSpPr txBox="1"/>
          <p:nvPr/>
        </p:nvSpPr>
        <p:spPr>
          <a:xfrm>
            <a:off x="5536567" y="6137633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# train : val : test = 0.81 : 0.09 : 0.1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00A69D51-B632-F7E1-B1E3-2409494547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077FD3-5024-AE4E-119C-D37974BA99E9}"/>
              </a:ext>
            </a:extLst>
          </p:cNvPr>
          <p:cNvGrpSpPr/>
          <p:nvPr/>
        </p:nvGrpSpPr>
        <p:grpSpPr>
          <a:xfrm>
            <a:off x="230910" y="344054"/>
            <a:ext cx="5689599" cy="6017491"/>
            <a:chOff x="230910" y="344054"/>
            <a:chExt cx="6100618" cy="601749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446EF6-5B83-55FB-E74F-C9AD81257AD8}"/>
                </a:ext>
              </a:extLst>
            </p:cNvPr>
            <p:cNvSpPr/>
            <p:nvPr/>
          </p:nvSpPr>
          <p:spPr>
            <a:xfrm>
              <a:off x="230910" y="344054"/>
              <a:ext cx="5948218" cy="5865091"/>
            </a:xfrm>
            <a:prstGeom prst="rect">
              <a:avLst/>
            </a:prstGeom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softEdge rad="12700"/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ABE829-A47A-BB8F-83E0-31A22A1B8379}"/>
                </a:ext>
              </a:extLst>
            </p:cNvPr>
            <p:cNvSpPr/>
            <p:nvPr/>
          </p:nvSpPr>
          <p:spPr>
            <a:xfrm>
              <a:off x="383310" y="496454"/>
              <a:ext cx="5948218" cy="58650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softEdge rad="12700"/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1AB584A-DAD4-DE7A-8E34-03D610FE45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436" y="637308"/>
            <a:ext cx="4864193" cy="55833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55F0E0-F2DC-ED12-3C94-E9C00A04C2DA}"/>
              </a:ext>
            </a:extLst>
          </p:cNvPr>
          <p:cNvSpPr txBox="1"/>
          <p:nvPr/>
        </p:nvSpPr>
        <p:spPr>
          <a:xfrm>
            <a:off x="7169253" y="3826186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논문을 구현하여 모델을 만든다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F125417-984D-67A1-DCC7-8E9F3A4F9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903" y="267854"/>
            <a:ext cx="5824538" cy="35528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464DDC-FA88-B80F-0913-4CCEC3938F51}"/>
              </a:ext>
            </a:extLst>
          </p:cNvPr>
          <p:cNvSpPr txBox="1"/>
          <p:nvPr/>
        </p:nvSpPr>
        <p:spPr>
          <a:xfrm>
            <a:off x="7296727" y="4281822"/>
            <a:ext cx="4331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(64Filter) Conv2 × 2 + Max Pulling+</a:t>
            </a:r>
          </a:p>
          <a:p>
            <a:r>
              <a:rPr lang="en-US" altLang="ko-KR"/>
              <a:t>(128Filter) Conv2 × 2 + Max Pulling+</a:t>
            </a:r>
            <a:endParaRPr lang="ko-KR" altLang="en-US"/>
          </a:p>
          <a:p>
            <a:r>
              <a:rPr lang="en-US" altLang="ko-KR"/>
              <a:t>(256Filter) Conv2 × 3 + Max Pulling+</a:t>
            </a:r>
            <a:endParaRPr lang="ko-KR" altLang="en-US"/>
          </a:p>
          <a:p>
            <a:r>
              <a:rPr lang="en-US" altLang="ko-KR"/>
              <a:t>(512Filter) Conv2 × 3 + Max Pulling+</a:t>
            </a:r>
            <a:endParaRPr lang="ko-KR" altLang="en-US"/>
          </a:p>
          <a:p>
            <a:r>
              <a:rPr lang="en-US" altLang="ko-KR"/>
              <a:t>(512Filter) Conv2 × 3 + Max Pulling+</a:t>
            </a:r>
            <a:endParaRPr lang="ko-KR" altLang="en-US"/>
          </a:p>
          <a:p>
            <a:r>
              <a:rPr lang="en-US" altLang="ko-KR"/>
              <a:t>Fully Connected*3</a:t>
            </a:r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53ABD67F-1C2A-1B82-CA23-488B3CFA0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E8025-54C8-43D8-A0BE-213066E1F746}"/>
              </a:ext>
            </a:extLst>
          </p:cNvPr>
          <p:cNvSpPr txBox="1"/>
          <p:nvPr/>
        </p:nvSpPr>
        <p:spPr>
          <a:xfrm>
            <a:off x="600364" y="4895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9599FE-BBC7-B03F-A7D5-9BA8E435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13" y="1069109"/>
            <a:ext cx="6067425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7E3B1-E35D-9E78-A6CC-31A4CF811329}"/>
              </a:ext>
            </a:extLst>
          </p:cNvPr>
          <p:cNvSpPr txBox="1"/>
          <p:nvPr/>
        </p:nvSpPr>
        <p:spPr>
          <a:xfrm>
            <a:off x="701964" y="3962400"/>
            <a:ext cx="5694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약 정확도 </a:t>
            </a:r>
            <a:r>
              <a:rPr lang="en-US" altLang="ko-KR"/>
              <a:t>0.45</a:t>
            </a:r>
            <a:r>
              <a:rPr lang="ko-KR" altLang="en-US"/>
              <a:t>정도의 결과가 도출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11</a:t>
            </a:r>
            <a:r>
              <a:rPr lang="ko-KR" altLang="en-US"/>
              <a:t>개 악기 중에서 이정도 성능이면 나름 준수한 결과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2718C583-8102-22D0-F528-D585F9D50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8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A0E7E-C89B-7930-5A97-B81BFB57DFE6}"/>
              </a:ext>
            </a:extLst>
          </p:cNvPr>
          <p:cNvSpPr txBox="1"/>
          <p:nvPr/>
        </p:nvSpPr>
        <p:spPr>
          <a:xfrm>
            <a:off x="858644" y="3806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활용가능성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591B4-48FE-6448-3F7C-3B7F8EA1E0E2}"/>
              </a:ext>
            </a:extLst>
          </p:cNvPr>
          <p:cNvSpPr txBox="1"/>
          <p:nvPr/>
        </p:nvSpPr>
        <p:spPr>
          <a:xfrm>
            <a:off x="858644" y="987552"/>
            <a:ext cx="81852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 AI</a:t>
            </a:r>
            <a:r>
              <a:rPr lang="ko-KR" altLang="en-US"/>
              <a:t>를 통한 악보 만들기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연주에 다양한 악기가 포함되는 만큼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이를 활용하여 다양한 악기가 포함된 악보를 만들 수 있다</a:t>
            </a:r>
            <a:r>
              <a:rPr lang="en-US" altLang="ko-KR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드럼 등</a:t>
            </a:r>
            <a:r>
              <a:rPr lang="en-US" altLang="ko-KR"/>
              <a:t>, </a:t>
            </a:r>
            <a:r>
              <a:rPr lang="ko-KR" altLang="en-US"/>
              <a:t>다양한 음색을 가진 악기에 대해서도 가능하다</a:t>
            </a:r>
            <a:r>
              <a:rPr lang="en-US" altLang="ko-KR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악기에 따라 음악을 분류</a:t>
            </a:r>
            <a:r>
              <a:rPr lang="en-US" altLang="ko-KR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고객들이 원하는 악기로 연주된 음악을 분류하여 제공할 수 있다</a:t>
            </a:r>
            <a:r>
              <a:rPr lang="en-US" altLang="ko-KR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AI</a:t>
            </a:r>
            <a:r>
              <a:rPr lang="ko-KR" altLang="en-US"/>
              <a:t>를 이용한 악기 소개</a:t>
            </a:r>
            <a:r>
              <a:rPr lang="en-US" altLang="ko-KR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교향곡 등에서</a:t>
            </a:r>
            <a:r>
              <a:rPr lang="en-US" altLang="ko-KR"/>
              <a:t>, </a:t>
            </a:r>
            <a:r>
              <a:rPr lang="ko-KR" altLang="en-US"/>
              <a:t>독주되는 악기를 고객들에게 설명할 수 있다</a:t>
            </a:r>
            <a:r>
              <a:rPr lang="en-US" altLang="ko-KR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가창</a:t>
            </a:r>
            <a:r>
              <a:rPr lang="en-US" altLang="ko-KR"/>
              <a:t>, </a:t>
            </a:r>
            <a:r>
              <a:rPr lang="ko-KR" altLang="en-US"/>
              <a:t>악기 파트 분리</a:t>
            </a:r>
            <a:r>
              <a:rPr lang="en-US" altLang="ko-KR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오디오에서 가창 음성만 따로 분리하여 가창과 음성으로 나눌 수 있다</a:t>
            </a:r>
            <a:r>
              <a:rPr lang="en-US" altLang="ko-KR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53569-E5AC-B34F-ABF0-5715317E58CA}"/>
              </a:ext>
            </a:extLst>
          </p:cNvPr>
          <p:cNvSpPr txBox="1"/>
          <p:nvPr/>
        </p:nvSpPr>
        <p:spPr>
          <a:xfrm>
            <a:off x="1115568" y="4325112"/>
            <a:ext cx="743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/>
              <a:t>기술 자체는 단순하지만</a:t>
            </a:r>
            <a:r>
              <a:rPr lang="en-US" altLang="ko-KR" i="1"/>
              <a:t>, </a:t>
            </a:r>
            <a:r>
              <a:rPr lang="ko-KR" altLang="en-US" i="1"/>
              <a:t>활용한다면 다양한 곳에서 기초가 될 수 있다</a:t>
            </a:r>
            <a:r>
              <a:rPr lang="en-US" altLang="ko-KR" i="1"/>
              <a:t>!</a:t>
            </a:r>
            <a:endParaRPr lang="ko-KR" altLang="en-US" i="1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EBD694E-1743-7268-CA3E-B57661D637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667F4D-D77C-251A-5289-8548009E2C11}"/>
              </a:ext>
            </a:extLst>
          </p:cNvPr>
          <p:cNvSpPr txBox="1"/>
          <p:nvPr/>
        </p:nvSpPr>
        <p:spPr>
          <a:xfrm>
            <a:off x="694944" y="539496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프로젝트를 마치며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74DCF-4D4D-DF33-93B7-4EE8264E25AF}"/>
              </a:ext>
            </a:extLst>
          </p:cNvPr>
          <p:cNvSpPr txBox="1"/>
          <p:nvPr/>
        </p:nvSpPr>
        <p:spPr>
          <a:xfrm>
            <a:off x="896112" y="11521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좋았던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98E4F-72EE-55A5-E767-35DDFF765DB1}"/>
              </a:ext>
            </a:extLst>
          </p:cNvPr>
          <p:cNvSpPr txBox="1"/>
          <p:nvPr/>
        </p:nvSpPr>
        <p:spPr>
          <a:xfrm>
            <a:off x="896112" y="32443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아쉬웠던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5EE8-9255-26D4-A285-D755F4C3772E}"/>
              </a:ext>
            </a:extLst>
          </p:cNvPr>
          <p:cNvSpPr txBox="1"/>
          <p:nvPr/>
        </p:nvSpPr>
        <p:spPr>
          <a:xfrm>
            <a:off x="896112" y="1891915"/>
            <a:ext cx="531908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드디어 꿈에 그리던 오디오 딥러닝을 해보았다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다양한 파라미터 조정 끝에</a:t>
            </a:r>
            <a:br>
              <a:rPr lang="en-US" altLang="ko-KR"/>
            </a:br>
            <a:r>
              <a:rPr lang="ko-KR" altLang="en-US"/>
              <a:t>어느정도 성공한 결과라고 생각된다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0847F-C3A5-47F1-AEE8-BD51AF982C82}"/>
              </a:ext>
            </a:extLst>
          </p:cNvPr>
          <p:cNvSpPr txBox="1"/>
          <p:nvPr/>
        </p:nvSpPr>
        <p:spPr>
          <a:xfrm>
            <a:off x="896112" y="4113690"/>
            <a:ext cx="9882834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코랩 </a:t>
            </a:r>
            <a:r>
              <a:rPr lang="en-US" altLang="ko-KR"/>
              <a:t>ram </a:t>
            </a:r>
            <a:r>
              <a:rPr lang="ko-KR" altLang="en-US"/>
              <a:t>한계 때문에 실제 논문과 다른 점이 많다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자세히 보면 레이어 몇 개가 부족하거나 파라미터가 단순하던가</a:t>
            </a:r>
            <a:r>
              <a:rPr lang="en-US" altLang="ko-KR"/>
              <a:t>..</a:t>
            </a:r>
            <a:br>
              <a:rPr lang="en-US" altLang="ko-KR"/>
            </a:br>
            <a:r>
              <a:rPr lang="ko-KR" altLang="en-US"/>
              <a:t>그래서인지 정확도가 </a:t>
            </a:r>
            <a:r>
              <a:rPr lang="en-US" altLang="ko-KR"/>
              <a:t>0.5</a:t>
            </a:r>
            <a:r>
              <a:rPr lang="ko-KR" altLang="en-US"/>
              <a:t>정도로 아쉬운 편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처음에 시도하던 주제와는 많이 벌어졌다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처음에는 다른 주제였는데 며칠이고 시도하다가 결국 포기하고 마지막에 급조한 티가 난다</a:t>
            </a:r>
            <a:r>
              <a:rPr lang="en-US" altLang="ko-KR"/>
              <a:t>.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FE46F98-A42C-09A8-1C0B-10253BCD9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4BC939-EEA3-F7B6-9EDE-FE35D81828B1}"/>
              </a:ext>
            </a:extLst>
          </p:cNvPr>
          <p:cNvSpPr txBox="1"/>
          <p:nvPr/>
        </p:nvSpPr>
        <p:spPr>
          <a:xfrm>
            <a:off x="484632" y="941832"/>
            <a:ext cx="875111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참고자료</a:t>
            </a:r>
            <a:endParaRPr lang="en-US" altLang="ko-KR"/>
          </a:p>
          <a:p>
            <a:r>
              <a:rPr lang="ko-KR" altLang="en-US"/>
              <a:t>▶</a:t>
            </a:r>
            <a:r>
              <a:rPr lang="en-US" altLang="ko-KR"/>
              <a:t>http://dsba.korea.ac.kr/seminar/?uid=1391&amp;mod=document&amp;pageid=1</a:t>
            </a:r>
          </a:p>
          <a:p>
            <a:r>
              <a:rPr lang="ko-KR" altLang="en-US"/>
              <a:t>타코트론</a:t>
            </a:r>
            <a:r>
              <a:rPr lang="en-US" altLang="ko-KR"/>
              <a:t>2</a:t>
            </a:r>
            <a:r>
              <a:rPr lang="ko-KR" altLang="en-US"/>
              <a:t>에 대한 강의</a:t>
            </a:r>
            <a:r>
              <a:rPr lang="en-US" altLang="ko-KR"/>
              <a:t>. Mel Spectrum</a:t>
            </a:r>
            <a:r>
              <a:rPr lang="ko-KR" altLang="en-US"/>
              <a:t>에 대해서도 알기 쉽게 알려주고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▶</a:t>
            </a:r>
            <a:r>
              <a:rPr lang="en-US" altLang="ko-KR"/>
              <a:t>https://www.upf.edu/web/mtg/irmas</a:t>
            </a:r>
          </a:p>
          <a:p>
            <a:r>
              <a:rPr lang="ko-KR" altLang="en-US"/>
              <a:t>악기연주 파일 데이터 제공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▶</a:t>
            </a:r>
            <a:r>
              <a:rPr lang="en-US" altLang="ko-KR"/>
              <a:t>https://www.semanticscholar.org/paper/</a:t>
            </a:r>
            <a:br>
              <a:rPr lang="en-US" altLang="ko-KR"/>
            </a:br>
            <a:r>
              <a:rPr lang="en-US" altLang="ko-KR"/>
              <a:t>Audio-Recognition-using-Mel-Spectrograms-and-Neural-Leitner-Thornton/</a:t>
            </a:r>
            <a:br>
              <a:rPr lang="en-US" altLang="ko-KR"/>
            </a:br>
            <a:r>
              <a:rPr lang="en-US" altLang="ko-KR"/>
              <a:t>6323d5a0748e2bc6e85e56b521450c4e03fa9082</a:t>
            </a:r>
          </a:p>
          <a:p>
            <a:r>
              <a:rPr lang="en-US" altLang="ko-KR" b="1" i="0">
                <a:solidFill>
                  <a:srgbClr val="2E3743"/>
                </a:solidFill>
                <a:effectLst/>
                <a:latin typeface="Roboto Slab" panose="020B0604020202020204" pitchFamily="2" charset="0"/>
              </a:rPr>
              <a:t>Audio Recognition using Mel Spectrograms and Convolution Neural Networks</a:t>
            </a:r>
          </a:p>
          <a:p>
            <a:r>
              <a:rPr lang="ko-KR" altLang="en-US"/>
              <a:t>모델링에 사용된 논문 제공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089D10F-B7B6-32EE-7AAB-4CAA01FDC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86D0E4-1A65-A5E2-8B40-C56269A726B7}"/>
              </a:ext>
            </a:extLst>
          </p:cNvPr>
          <p:cNvSpPr txBox="1"/>
          <p:nvPr/>
        </p:nvSpPr>
        <p:spPr>
          <a:xfrm>
            <a:off x="671119" y="475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86B60-0F21-6365-2E9B-22701C4A4726}"/>
              </a:ext>
            </a:extLst>
          </p:cNvPr>
          <p:cNvSpPr txBox="1"/>
          <p:nvPr/>
        </p:nvSpPr>
        <p:spPr>
          <a:xfrm>
            <a:off x="671119" y="415081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발표의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9022F-2105-6745-8C90-FEB36B703B86}"/>
              </a:ext>
            </a:extLst>
          </p:cNvPr>
          <p:cNvSpPr txBox="1"/>
          <p:nvPr/>
        </p:nvSpPr>
        <p:spPr>
          <a:xfrm>
            <a:off x="1068822" y="4830324"/>
            <a:ext cx="1005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간단한 </a:t>
            </a:r>
            <a:r>
              <a:rPr lang="en-US" altLang="ko-KR"/>
              <a:t>AI</a:t>
            </a:r>
            <a:r>
              <a:rPr lang="ko-KR" altLang="en-US"/>
              <a:t>로도 악기의 구별이 가능하며</a:t>
            </a:r>
            <a:r>
              <a:rPr lang="en-US" altLang="ko-KR"/>
              <a:t>, </a:t>
            </a:r>
            <a:r>
              <a:rPr lang="ko-KR" altLang="en-US"/>
              <a:t>그에 따른 추가적인 데이터를 만들어 낼 수 있음을 제시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EAAF7-B052-8EDB-BBD9-5EBFB723DB68}"/>
              </a:ext>
            </a:extLst>
          </p:cNvPr>
          <p:cNvSpPr txBox="1"/>
          <p:nvPr/>
        </p:nvSpPr>
        <p:spPr>
          <a:xfrm>
            <a:off x="941832" y="1024128"/>
            <a:ext cx="4664995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/>
              <a:t>발표의 목적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/>
              <a:t>오디오 데이터의 특징</a:t>
            </a:r>
            <a:r>
              <a:rPr lang="en-US" altLang="ko-KR"/>
              <a:t>(Mel Spectrogram)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/>
              <a:t>참고 논문</a:t>
            </a:r>
            <a:r>
              <a:rPr lang="en-US" altLang="ko-KR"/>
              <a:t>, Dataset </a:t>
            </a:r>
            <a:r>
              <a:rPr lang="ko-KR" altLang="en-US"/>
              <a:t>소개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/>
              <a:t>코딩 과정</a:t>
            </a:r>
            <a:r>
              <a:rPr lang="en-US" altLang="ko-KR"/>
              <a:t> &amp; </a:t>
            </a:r>
            <a:r>
              <a:rPr lang="ko-KR" altLang="en-US"/>
              <a:t>결과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/>
              <a:t>활용가능성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ko-KR" alt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E2ED6E2-14A7-089B-8031-190332174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B35EC9-3D18-9025-BECD-38E82FB6420D}"/>
              </a:ext>
            </a:extLst>
          </p:cNvPr>
          <p:cNvSpPr txBox="1"/>
          <p:nvPr/>
        </p:nvSpPr>
        <p:spPr>
          <a:xfrm>
            <a:off x="570452" y="43622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음악을 이용한 </a:t>
            </a:r>
            <a:r>
              <a:rPr lang="en-US" altLang="ko-KR"/>
              <a:t>ai</a:t>
            </a:r>
            <a:r>
              <a:rPr lang="ko-KR" altLang="en-US"/>
              <a:t>가 어려운 이유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D6041-8C3A-C08B-25B7-AEDFCEEFB812}"/>
              </a:ext>
            </a:extLst>
          </p:cNvPr>
          <p:cNvSpPr txBox="1"/>
          <p:nvPr/>
        </p:nvSpPr>
        <p:spPr>
          <a:xfrm>
            <a:off x="704675" y="1224793"/>
            <a:ext cx="923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음악을 디지털화하고 그것을 분석하기 위해 전문적인 지식과 복잡한 작업이 필요하므로</a:t>
            </a:r>
            <a:r>
              <a:rPr lang="en-US" altLang="ko-KR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93972-8F35-B230-58AC-837866A2AA49}"/>
              </a:ext>
            </a:extLst>
          </p:cNvPr>
          <p:cNvSpPr txBox="1"/>
          <p:nvPr/>
        </p:nvSpPr>
        <p:spPr>
          <a:xfrm>
            <a:off x="1400961" y="2097248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→ 이를 최소화 시킬 수 있다면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33F0A-AC1C-AEE2-3C57-842A03D9E633}"/>
              </a:ext>
            </a:extLst>
          </p:cNvPr>
          <p:cNvSpPr txBox="1"/>
          <p:nvPr/>
        </p:nvSpPr>
        <p:spPr>
          <a:xfrm>
            <a:off x="2021746" y="2676088"/>
            <a:ext cx="527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짧은 음악에서 악기 분류정도는 가능할지 모른다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CE2BBE-1B2F-E98D-4D45-7B3DC0F38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52" y="3548543"/>
            <a:ext cx="1714500" cy="1609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01F153-CAB3-5FCF-CFCD-E2396583B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140" y="3672367"/>
            <a:ext cx="1504950" cy="1362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56F4BF-113D-7DF4-CA32-6188380EA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090" y="3254928"/>
            <a:ext cx="3171825" cy="2581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A65D88-6272-731F-1C7E-0EB813588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915" y="3840715"/>
            <a:ext cx="1676400" cy="1409700"/>
          </a:xfrm>
          <a:prstGeom prst="rect">
            <a:avLst/>
          </a:prstGeom>
        </p:spPr>
      </p:pic>
      <p:pic>
        <p:nvPicPr>
          <p:cNvPr id="22" name="Picture 2" descr="1,123,681 Musical Instrument Images, Stock Photos &amp; Vectors | Shutterstock">
            <a:extLst>
              <a:ext uri="{FF2B5EF4-FFF2-40B4-BE49-F238E27FC236}">
                <a16:creationId xmlns:a16="http://schemas.microsoft.com/office/drawing/2014/main" id="{B139FA1C-BFB0-BEDF-B68C-F43DF73E0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7"/>
          <a:stretch/>
        </p:blipFill>
        <p:spPr bwMode="auto">
          <a:xfrm>
            <a:off x="9203771" y="3254928"/>
            <a:ext cx="2476500" cy="246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FA08BAE9-99D9-A590-7C87-DC48D79D4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AD5866-E4A6-5BB4-3C22-EB6C102AB649}"/>
              </a:ext>
            </a:extLst>
          </p:cNvPr>
          <p:cNvSpPr txBox="1"/>
          <p:nvPr/>
        </p:nvSpPr>
        <p:spPr>
          <a:xfrm>
            <a:off x="657805" y="394283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오디오 데이터의 특징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9DF8F-83A7-D3C3-7CFA-5AA0B5797F43}"/>
              </a:ext>
            </a:extLst>
          </p:cNvPr>
          <p:cNvSpPr txBox="1"/>
          <p:nvPr/>
        </p:nvSpPr>
        <p:spPr>
          <a:xfrm>
            <a:off x="729842" y="1098958"/>
            <a:ext cx="6272871" cy="104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아날로그 데이터를 디지털 신호로 변환한 디지털 데이터</a:t>
            </a:r>
            <a:endParaRPr lang="en-US" altLang="ko-KR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다양한 주파수가 혼합되어 데이터를 이루고 있다</a:t>
            </a:r>
            <a:r>
              <a:rPr lang="en-US" altLang="ko-KR"/>
              <a:t>.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80B7455-CDE4-D26A-23FA-60775BC03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2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592DAF-03AE-310E-E535-9C3A83E99792}"/>
              </a:ext>
            </a:extLst>
          </p:cNvPr>
          <p:cNvSpPr txBox="1"/>
          <p:nvPr/>
        </p:nvSpPr>
        <p:spPr>
          <a:xfrm>
            <a:off x="687897" y="763398"/>
            <a:ext cx="88169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음성을 분해해서 주파수 단위로 구성</a:t>
            </a:r>
            <a:r>
              <a:rPr lang="en-US" altLang="ko-KR"/>
              <a:t>(</a:t>
            </a:r>
            <a:r>
              <a:rPr lang="ko-KR" altLang="en-US"/>
              <a:t>퓨리에 변환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accent2"/>
                </a:solidFill>
              </a:rPr>
              <a:t>시간에 따른 변화를 반영하지 못한다</a:t>
            </a:r>
            <a:r>
              <a:rPr lang="en-US" altLang="ko-KR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altLang="ko-KR">
              <a:solidFill>
                <a:schemeClr val="accent3"/>
              </a:solidFill>
            </a:endParaRPr>
          </a:p>
          <a:p>
            <a:pPr lvl="1"/>
            <a:endParaRPr lang="en-US" altLang="ko-KR">
              <a:solidFill>
                <a:schemeClr val="accent3"/>
              </a:solidFill>
            </a:endParaRPr>
          </a:p>
          <a:p>
            <a:pPr lvl="1"/>
            <a:endParaRPr lang="en-US" altLang="ko-KR">
              <a:solidFill>
                <a:schemeClr val="accent3"/>
              </a:solidFill>
            </a:endParaRPr>
          </a:p>
          <a:p>
            <a:pPr lvl="1"/>
            <a:endParaRPr lang="en-US" altLang="ko-KR">
              <a:solidFill>
                <a:schemeClr val="accent3"/>
              </a:solidFill>
            </a:endParaRPr>
          </a:p>
          <a:p>
            <a:pPr lvl="1"/>
            <a:endParaRPr lang="en-US" altLang="ko-KR">
              <a:solidFill>
                <a:schemeClr val="accent3"/>
              </a:solidFill>
            </a:endParaRPr>
          </a:p>
          <a:p>
            <a:pPr lvl="1"/>
            <a:endParaRPr lang="en-US" altLang="ko-KR">
              <a:solidFill>
                <a:schemeClr val="accent3"/>
              </a:solidFill>
            </a:endParaRPr>
          </a:p>
          <a:p>
            <a:pPr lvl="1"/>
            <a:endParaRPr lang="en-US" altLang="ko-KR">
              <a:solidFill>
                <a:schemeClr val="accent3"/>
              </a:solidFill>
            </a:endParaRPr>
          </a:p>
          <a:p>
            <a:pPr lvl="1"/>
            <a:endParaRPr lang="en-US" altLang="ko-KR">
              <a:solidFill>
                <a:schemeClr val="accent3"/>
              </a:solidFill>
            </a:endParaRPr>
          </a:p>
          <a:p>
            <a:pPr lvl="1"/>
            <a:endParaRPr lang="en-US" altLang="ko-KR">
              <a:solidFill>
                <a:schemeClr val="accent3"/>
              </a:solidFill>
            </a:endParaRPr>
          </a:p>
          <a:p>
            <a:r>
              <a:rPr lang="en-US" altLang="ko-KR"/>
              <a:t>2. </a:t>
            </a:r>
            <a:r>
              <a:rPr lang="ko-KR" altLang="en-US"/>
              <a:t>오디오 데이터를 짧은 시간으로 자른 후 주파수를 분해하여 데이터를 구성 </a:t>
            </a:r>
            <a:r>
              <a:rPr lang="en-US" altLang="ko-KR"/>
              <a:t>(STFT)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2C8BD5-C630-714A-AAD4-FBF267372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840" y="1476375"/>
            <a:ext cx="6357938" cy="1952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05A55F-398E-245D-AF04-A90987852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21" y="4298469"/>
            <a:ext cx="6429375" cy="2305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A5F4B5-75B1-4F98-6982-1F69E8E2CDCD}"/>
              </a:ext>
            </a:extLst>
          </p:cNvPr>
          <p:cNvSpPr txBox="1"/>
          <p:nvPr/>
        </p:nvSpPr>
        <p:spPr>
          <a:xfrm>
            <a:off x="687897" y="254481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오디오 데이터를 다루는 방법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1F311EC-7D6F-E5A8-9F6A-5BCE43B7F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FDF8FF-D352-F0A7-92D0-E53C5BC5F0BF}"/>
              </a:ext>
            </a:extLst>
          </p:cNvPr>
          <p:cNvSpPr txBox="1"/>
          <p:nvPr/>
        </p:nvSpPr>
        <p:spPr>
          <a:xfrm>
            <a:off x="683490" y="411402"/>
            <a:ext cx="9060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사람은 저주파에 민감하고 고주파에 민감하지 않다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accent2"/>
                </a:solidFill>
              </a:rPr>
              <a:t>저주파에 가중치를 두는 처리방법이 필요</a:t>
            </a:r>
            <a:r>
              <a:rPr lang="en-US" altLang="ko-KR">
                <a:solidFill>
                  <a:schemeClr val="accent2"/>
                </a:solidFill>
              </a:rPr>
              <a:t>.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4. Mel Filter Bank </a:t>
            </a:r>
            <a:r>
              <a:rPr lang="ko-KR" altLang="en-US"/>
              <a:t>적용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accent2"/>
                </a:solidFill>
              </a:rPr>
              <a:t>주파수 참조간격이 다른 </a:t>
            </a:r>
            <a:r>
              <a:rPr lang="en-US" altLang="ko-KR">
                <a:solidFill>
                  <a:schemeClr val="accent2"/>
                </a:solidFill>
              </a:rPr>
              <a:t>Mel Bank</a:t>
            </a:r>
            <a:r>
              <a:rPr lang="ko-KR" altLang="en-US">
                <a:solidFill>
                  <a:schemeClr val="accent2"/>
                </a:solidFill>
              </a:rPr>
              <a:t>를 만들고</a:t>
            </a:r>
            <a:r>
              <a:rPr lang="en-US" altLang="ko-KR">
                <a:solidFill>
                  <a:schemeClr val="accent2"/>
                </a:solidFill>
              </a:rPr>
              <a:t>, </a:t>
            </a:r>
            <a:r>
              <a:rPr lang="ko-KR" altLang="en-US">
                <a:solidFill>
                  <a:schemeClr val="accent2"/>
                </a:solidFill>
              </a:rPr>
              <a:t>가중치를 생성한다</a:t>
            </a:r>
            <a:r>
              <a:rPr lang="en-US" altLang="ko-KR">
                <a:solidFill>
                  <a:schemeClr val="accent2"/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accent2"/>
                </a:solidFill>
              </a:rPr>
              <a:t>이를 이용해 만든 새로운 데이터가 </a:t>
            </a:r>
            <a:r>
              <a:rPr lang="en-US" altLang="ko-KR">
                <a:solidFill>
                  <a:schemeClr val="accent5">
                    <a:lumMod val="75000"/>
                  </a:schemeClr>
                </a:solidFill>
              </a:rPr>
              <a:t>Mel Spectrogram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3B01C9-F70D-A0A4-BA79-A5D86D539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1009650"/>
            <a:ext cx="4972050" cy="2419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2C9A99-F992-7724-6E8E-765AC8BED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651" y="4466350"/>
            <a:ext cx="4847749" cy="1980248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892E007-5766-72C7-0DC0-3B75A55D4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9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9CAF2-82CA-73D5-6E44-06316279E890}"/>
              </a:ext>
            </a:extLst>
          </p:cNvPr>
          <p:cNvSpPr txBox="1"/>
          <p:nvPr/>
        </p:nvSpPr>
        <p:spPr>
          <a:xfrm>
            <a:off x="858239" y="350981"/>
            <a:ext cx="276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Mel Spectrogram</a:t>
            </a:r>
            <a:r>
              <a:rPr lang="ko-KR" altLang="en-US"/>
              <a:t>의 예시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6676E-1757-7584-8828-9C25701C3FA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6" y="1527031"/>
            <a:ext cx="3897630" cy="2695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2566D9-315D-699C-BA7B-1689ADC12CA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340701" y="1556184"/>
            <a:ext cx="3806190" cy="2647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125191-B27E-6A10-6F7F-A9BB2D7833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96216" y="1574656"/>
            <a:ext cx="3834765" cy="2609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E94A8E-4EE9-97FC-FDCE-63015EAB7CBE}"/>
              </a:ext>
            </a:extLst>
          </p:cNvPr>
          <p:cNvSpPr txBox="1"/>
          <p:nvPr/>
        </p:nvSpPr>
        <p:spPr>
          <a:xfrm>
            <a:off x="1662545" y="9390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404A-73CC-218A-EE24-25FD6EADDF7F}"/>
              </a:ext>
            </a:extLst>
          </p:cNvPr>
          <p:cNvSpPr txBox="1"/>
          <p:nvPr/>
        </p:nvSpPr>
        <p:spPr>
          <a:xfrm>
            <a:off x="5772834" y="9390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바이올린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F213F-CBB9-CA15-5C61-2F99AEBBA9F3}"/>
              </a:ext>
            </a:extLst>
          </p:cNvPr>
          <p:cNvSpPr txBox="1"/>
          <p:nvPr/>
        </p:nvSpPr>
        <p:spPr>
          <a:xfrm>
            <a:off x="9550507" y="9390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피아노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5BBE2-5517-65EF-AD35-0009C5381BE0}"/>
              </a:ext>
            </a:extLst>
          </p:cNvPr>
          <p:cNvSpPr txBox="1"/>
          <p:nvPr/>
        </p:nvSpPr>
        <p:spPr>
          <a:xfrm>
            <a:off x="858239" y="4996873"/>
            <a:ext cx="585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Mel</a:t>
            </a:r>
            <a:r>
              <a:rPr lang="ko-KR" altLang="en-US"/>
              <a:t> </a:t>
            </a:r>
            <a:r>
              <a:rPr lang="en-US" altLang="ko-KR"/>
              <a:t>Spectrogram</a:t>
            </a:r>
            <a:r>
              <a:rPr lang="ko-KR" altLang="en-US"/>
              <a:t>만으로도 구별할 수 있을지도 모른다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047CC746-9BFB-E6BE-10B9-1729E1AA3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E55CB-9F12-394C-BA97-C039BA22157D}"/>
              </a:ext>
            </a:extLst>
          </p:cNvPr>
          <p:cNvSpPr txBox="1"/>
          <p:nvPr/>
        </p:nvSpPr>
        <p:spPr>
          <a:xfrm>
            <a:off x="701964" y="32327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논문 참고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B1A9FB-9B23-A00A-F950-F8DCA10F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87" y="692605"/>
            <a:ext cx="6905625" cy="1809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675C62-A89B-2B78-45BE-F0CC355A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49" y="2426833"/>
            <a:ext cx="3343275" cy="3857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56DE0E-40D1-0439-2603-C54E850A0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711" y="2941181"/>
            <a:ext cx="3638550" cy="2362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292447-3AA3-D38D-4308-883546706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110" y="3174544"/>
            <a:ext cx="3314700" cy="1895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F75F2D-529B-4ED0-FC58-63909D11E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684" y="3672366"/>
            <a:ext cx="754952" cy="6832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CA41FF-2577-AEC3-8BEB-7DE853ED8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9158" y="3672366"/>
            <a:ext cx="754952" cy="6832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28639F-DB0D-2821-7F6E-D149889CED70}"/>
              </a:ext>
            </a:extLst>
          </p:cNvPr>
          <p:cNvSpPr txBox="1"/>
          <p:nvPr/>
        </p:nvSpPr>
        <p:spPr>
          <a:xfrm>
            <a:off x="4436711" y="5809673"/>
            <a:ext cx="67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Mel Spectrogram</a:t>
            </a:r>
            <a:r>
              <a:rPr lang="ko-KR" altLang="en-US"/>
              <a:t>과 </a:t>
            </a:r>
            <a:r>
              <a:rPr lang="en-US" altLang="ko-KR"/>
              <a:t>CNN</a:t>
            </a:r>
            <a:r>
              <a:rPr lang="ko-KR" altLang="en-US"/>
              <a:t>을 결합하면 어느정도 구별할 수 있다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84F365EC-94B0-98B4-B092-804573EB0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2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FC9E30-1396-9830-2D29-9AA67C4899EC}"/>
              </a:ext>
            </a:extLst>
          </p:cNvPr>
          <p:cNvSpPr txBox="1"/>
          <p:nvPr/>
        </p:nvSpPr>
        <p:spPr>
          <a:xfrm>
            <a:off x="674254" y="47105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Dataset </a:t>
            </a:r>
            <a:r>
              <a:rPr lang="ko-KR" altLang="en-US"/>
              <a:t>소개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CBA60E-F6A7-0497-32E6-547EF153F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9" y="1200728"/>
            <a:ext cx="2158791" cy="21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EC249-1B93-502E-EEA0-BECF5D5EF912}"/>
              </a:ext>
            </a:extLst>
          </p:cNvPr>
          <p:cNvSpPr txBox="1"/>
          <p:nvPr/>
        </p:nvSpPr>
        <p:spPr>
          <a:xfrm>
            <a:off x="3084945" y="1099127"/>
            <a:ext cx="817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>
                <a:solidFill>
                  <a:srgbClr val="C8102E"/>
                </a:solidFill>
                <a:effectLst/>
                <a:latin typeface="Verdana" panose="020B0604030504040204" pitchFamily="34" charset="0"/>
              </a:rPr>
              <a:t>IRMAS: a dataset for instrument recognition in musical audio signals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58242-9D83-D256-E34A-FB06674B9E63}"/>
              </a:ext>
            </a:extLst>
          </p:cNvPr>
          <p:cNvSpPr txBox="1"/>
          <p:nvPr/>
        </p:nvSpPr>
        <p:spPr>
          <a:xfrm>
            <a:off x="3223491" y="1708727"/>
            <a:ext cx="6486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초씩으로 구성된 음악 파일 </a:t>
            </a:r>
            <a:r>
              <a:rPr lang="en-US" altLang="ko-KR"/>
              <a:t>6705</a:t>
            </a:r>
            <a:r>
              <a:rPr lang="ko-KR" altLang="en-US"/>
              <a:t>개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첼로</a:t>
            </a:r>
            <a:r>
              <a:rPr lang="en-US" altLang="ko-KR"/>
              <a:t>, </a:t>
            </a:r>
            <a:r>
              <a:rPr lang="ko-KR" altLang="en-US"/>
              <a:t>클라리넷</a:t>
            </a:r>
            <a:r>
              <a:rPr lang="en-US" altLang="ko-KR"/>
              <a:t>, </a:t>
            </a:r>
            <a:r>
              <a:rPr lang="ko-KR" altLang="en-US"/>
              <a:t>플루트</a:t>
            </a:r>
            <a:r>
              <a:rPr lang="en-US" altLang="ko-KR"/>
              <a:t>, </a:t>
            </a:r>
            <a:r>
              <a:rPr lang="ko-KR" altLang="en-US"/>
              <a:t>어쿠스틱 기타</a:t>
            </a:r>
            <a:r>
              <a:rPr lang="en-US" altLang="ko-KR"/>
              <a:t>, </a:t>
            </a:r>
            <a:r>
              <a:rPr lang="ko-KR" altLang="en-US"/>
              <a:t>일렉트릭 기타</a:t>
            </a:r>
            <a:r>
              <a:rPr lang="en-US" altLang="ko-KR"/>
              <a:t>, </a:t>
            </a:r>
          </a:p>
          <a:p>
            <a:r>
              <a:rPr lang="ko-KR" altLang="en-US"/>
              <a:t>오르간</a:t>
            </a:r>
            <a:r>
              <a:rPr lang="en-US" altLang="ko-KR"/>
              <a:t>, </a:t>
            </a:r>
            <a:r>
              <a:rPr lang="ko-KR" altLang="en-US"/>
              <a:t>피아노</a:t>
            </a:r>
            <a:r>
              <a:rPr lang="en-US" altLang="ko-KR"/>
              <a:t>, </a:t>
            </a:r>
            <a:r>
              <a:rPr lang="ko-KR" altLang="en-US"/>
              <a:t>색소폰</a:t>
            </a:r>
            <a:r>
              <a:rPr lang="en-US" altLang="ko-KR"/>
              <a:t>, </a:t>
            </a:r>
            <a:r>
              <a:rPr lang="ko-KR" altLang="en-US"/>
              <a:t>트럼펫</a:t>
            </a:r>
            <a:r>
              <a:rPr lang="en-US" altLang="ko-KR"/>
              <a:t>, </a:t>
            </a:r>
            <a:r>
              <a:rPr lang="ko-KR" altLang="en-US"/>
              <a:t>바이올린</a:t>
            </a:r>
            <a:r>
              <a:rPr lang="en-US" altLang="ko-KR"/>
              <a:t>, </a:t>
            </a:r>
            <a:r>
              <a:rPr lang="ko-KR" altLang="en-US"/>
              <a:t>목소리 </a:t>
            </a:r>
            <a:r>
              <a:rPr lang="en-US" altLang="ko-KR"/>
              <a:t>(</a:t>
            </a:r>
            <a:r>
              <a:rPr lang="ko-KR" altLang="en-US"/>
              <a:t>총 </a:t>
            </a:r>
            <a:r>
              <a:rPr lang="en-US" altLang="ko-KR"/>
              <a:t>11</a:t>
            </a:r>
            <a:r>
              <a:rPr lang="ko-KR" altLang="en-US"/>
              <a:t>가지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6EDB0FD-B1BE-5ED2-74AD-3B48420E8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9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652</Words>
  <Application>Microsoft Office PowerPoint</Application>
  <PresentationFormat>와이드스크린</PresentationFormat>
  <Paragraphs>111</Paragraphs>
  <Slides>15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KoPub돋움체 Bold</vt:lpstr>
      <vt:lpstr>맑은 고딕</vt:lpstr>
      <vt:lpstr>서울남산 장체B</vt:lpstr>
      <vt:lpstr>Arial</vt:lpstr>
      <vt:lpstr>Open Sans</vt:lpstr>
      <vt:lpstr>Roboto Slab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8</cp:revision>
  <dcterms:created xsi:type="dcterms:W3CDTF">2023-02-07T06:17:22Z</dcterms:created>
  <dcterms:modified xsi:type="dcterms:W3CDTF">2023-02-07T08:09:14Z</dcterms:modified>
</cp:coreProperties>
</file>